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89" r:id="rId3"/>
    <p:sldId id="287" r:id="rId4"/>
    <p:sldId id="288" r:id="rId5"/>
    <p:sldId id="320" r:id="rId6"/>
    <p:sldId id="321" r:id="rId7"/>
    <p:sldId id="329" r:id="rId8"/>
    <p:sldId id="303" r:id="rId9"/>
    <p:sldId id="328" r:id="rId10"/>
    <p:sldId id="304" r:id="rId11"/>
    <p:sldId id="324" r:id="rId12"/>
    <p:sldId id="305" r:id="rId13"/>
    <p:sldId id="330" r:id="rId14"/>
    <p:sldId id="307" r:id="rId15"/>
    <p:sldId id="331" r:id="rId16"/>
    <p:sldId id="310" r:id="rId17"/>
    <p:sldId id="311" r:id="rId18"/>
    <p:sldId id="308" r:id="rId19"/>
    <p:sldId id="317" r:id="rId20"/>
    <p:sldId id="332" r:id="rId21"/>
    <p:sldId id="312" r:id="rId22"/>
    <p:sldId id="309" r:id="rId23"/>
    <p:sldId id="315" r:id="rId24"/>
    <p:sldId id="316" r:id="rId25"/>
    <p:sldId id="333" r:id="rId26"/>
    <p:sldId id="322" r:id="rId27"/>
    <p:sldId id="26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1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14" autoAdjust="0"/>
    <p:restoredTop sz="94660"/>
  </p:normalViewPr>
  <p:slideViewPr>
    <p:cSldViewPr>
      <p:cViewPr varScale="1">
        <p:scale>
          <a:sx n="67" d="100"/>
          <a:sy n="67" d="100"/>
        </p:scale>
        <p:origin x="-54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34B67-C31C-4140-AF36-7F69BEFA033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7D418F-6E8C-47B8-81FC-7A4476494AB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Стригольники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3426E9-A991-4917-863A-02FB73F3B518}" type="parTrans" cxnId="{0C5E0877-2568-44A2-90D0-199910ACA91C}">
      <dgm:prSet/>
      <dgm:spPr/>
      <dgm:t>
        <a:bodyPr/>
        <a:lstStyle/>
        <a:p>
          <a:endParaRPr lang="ru-RU"/>
        </a:p>
      </dgm:t>
    </dgm:pt>
    <dgm:pt modelId="{93C853CB-2D5D-424F-B1DE-FA8D1C636834}" type="sibTrans" cxnId="{0C5E0877-2568-44A2-90D0-199910ACA91C}">
      <dgm:prSet/>
      <dgm:spPr/>
      <dgm:t>
        <a:bodyPr/>
        <a:lstStyle/>
        <a:p>
          <a:endParaRPr lang="ru-RU"/>
        </a:p>
      </dgm:t>
    </dgm:pt>
    <dgm:pt modelId="{17CB271F-E0AA-454E-8325-63A3DBA4CFCF}">
      <dgm:prSet phldrT="[Текст]" custT="1"/>
      <dgm:spPr/>
      <dgm:t>
        <a:bodyPr/>
        <a:lstStyle/>
        <a:p>
          <a:r>
            <a:rPr lang="ru-RU" sz="2400" dirty="0" smtClean="0"/>
            <a:t>Отрицание Христа, церковных обрядов, поклонение небу и земле</a:t>
          </a:r>
          <a:endParaRPr lang="ru-RU" sz="2400" dirty="0"/>
        </a:p>
      </dgm:t>
    </dgm:pt>
    <dgm:pt modelId="{DBF2EB9D-FA2F-44DA-B8F5-1281310C5CFD}" type="parTrans" cxnId="{F1DF3D8E-7713-4446-8CEE-8BF6613C4FA2}">
      <dgm:prSet/>
      <dgm:spPr/>
      <dgm:t>
        <a:bodyPr/>
        <a:lstStyle/>
        <a:p>
          <a:endParaRPr lang="ru-RU"/>
        </a:p>
      </dgm:t>
    </dgm:pt>
    <dgm:pt modelId="{8FE11070-B83E-4EF7-9E70-AA03489D7280}" type="sibTrans" cxnId="{F1DF3D8E-7713-4446-8CEE-8BF6613C4FA2}">
      <dgm:prSet/>
      <dgm:spPr/>
      <dgm:t>
        <a:bodyPr/>
        <a:lstStyle/>
        <a:p>
          <a:endParaRPr lang="ru-RU"/>
        </a:p>
      </dgm:t>
    </dgm:pt>
    <dgm:pt modelId="{9091DFD4-BFAB-48A3-ABE0-420B104B6BC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2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Жидовству-ющие</a:t>
          </a:r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»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D77E2E-AAB7-4C19-8EDC-DBC0495597D4}" type="parTrans" cxnId="{B976FB5E-19DE-4637-8282-20A829DA5C3A}">
      <dgm:prSet/>
      <dgm:spPr/>
      <dgm:t>
        <a:bodyPr/>
        <a:lstStyle/>
        <a:p>
          <a:endParaRPr lang="ru-RU"/>
        </a:p>
      </dgm:t>
    </dgm:pt>
    <dgm:pt modelId="{C4C730A8-5235-4D6C-9591-4DE0C4F6DE62}" type="sibTrans" cxnId="{B976FB5E-19DE-4637-8282-20A829DA5C3A}">
      <dgm:prSet/>
      <dgm:spPr/>
      <dgm:t>
        <a:bodyPr/>
        <a:lstStyle/>
        <a:p>
          <a:endParaRPr lang="ru-RU"/>
        </a:p>
      </dgm:t>
    </dgm:pt>
    <dgm:pt modelId="{555845D1-8D0D-4830-AA8D-674B7C819FA0}">
      <dgm:prSet phldrT="[Текст]" custT="1"/>
      <dgm:spPr/>
      <dgm:t>
        <a:bodyPr/>
        <a:lstStyle/>
        <a:p>
          <a:r>
            <a:rPr lang="ru-RU" sz="2400" dirty="0" smtClean="0"/>
            <a:t>Христос- не Бог, а пророк. Отрицали иконы и кресты. Богу нужно служить делами</a:t>
          </a:r>
          <a:endParaRPr lang="ru-RU" sz="2400" dirty="0"/>
        </a:p>
      </dgm:t>
    </dgm:pt>
    <dgm:pt modelId="{6D64D11F-186B-493A-931B-C756D8D53826}" type="parTrans" cxnId="{5EFD86C5-E347-46F8-ABA3-52FEA519E62C}">
      <dgm:prSet/>
      <dgm:spPr/>
      <dgm:t>
        <a:bodyPr/>
        <a:lstStyle/>
        <a:p>
          <a:endParaRPr lang="ru-RU"/>
        </a:p>
      </dgm:t>
    </dgm:pt>
    <dgm:pt modelId="{AEBB5644-78ED-431E-A1A5-FD72DE4CFC75}" type="sibTrans" cxnId="{5EFD86C5-E347-46F8-ABA3-52FEA519E62C}">
      <dgm:prSet/>
      <dgm:spPr/>
      <dgm:t>
        <a:bodyPr/>
        <a:lstStyle/>
        <a:p>
          <a:endParaRPr lang="ru-RU"/>
        </a:p>
      </dgm:t>
    </dgm:pt>
    <dgm:pt modelId="{44733D03-0F2F-4FEA-89DA-F88B18BB37F5}">
      <dgm:prSet phldrT="[Текст]" custT="1"/>
      <dgm:spPr/>
      <dgm:t>
        <a:bodyPr/>
        <a:lstStyle/>
        <a:p>
          <a:r>
            <a:rPr lang="ru-RU" sz="2400" dirty="0" smtClean="0"/>
            <a:t>Церковь должна быть бедной</a:t>
          </a:r>
          <a:endParaRPr lang="ru-RU" sz="2400" dirty="0"/>
        </a:p>
      </dgm:t>
    </dgm:pt>
    <dgm:pt modelId="{C401FEBC-AB08-4943-A3FC-F23A0FCAE0BF}" type="parTrans" cxnId="{B1FECC31-B53C-462C-857F-A1E65CF76A3B}">
      <dgm:prSet/>
      <dgm:spPr/>
      <dgm:t>
        <a:bodyPr/>
        <a:lstStyle/>
        <a:p>
          <a:endParaRPr lang="ru-RU"/>
        </a:p>
      </dgm:t>
    </dgm:pt>
    <dgm:pt modelId="{140800DA-FE09-4F30-A484-D1FEE463D9A5}" type="sibTrans" cxnId="{B1FECC31-B53C-462C-857F-A1E65CF76A3B}">
      <dgm:prSet/>
      <dgm:spPr/>
      <dgm:t>
        <a:bodyPr/>
        <a:lstStyle/>
        <a:p>
          <a:endParaRPr lang="ru-RU"/>
        </a:p>
      </dgm:t>
    </dgm:pt>
    <dgm:pt modelId="{CBACEC4D-D04A-4EF2-A085-71C2453982BD}">
      <dgm:prSet phldrT="[Текст]" custT="1"/>
      <dgm:spPr/>
      <dgm:t>
        <a:bodyPr/>
        <a:lstStyle/>
        <a:p>
          <a:r>
            <a:rPr lang="ru-RU" sz="2400" dirty="0" smtClean="0"/>
            <a:t>Церковь должна быть бедной</a:t>
          </a:r>
          <a:endParaRPr lang="ru-RU" sz="2400" dirty="0"/>
        </a:p>
      </dgm:t>
    </dgm:pt>
    <dgm:pt modelId="{8B7AC722-30BC-4814-B70D-84B9425FBBD3}" type="parTrans" cxnId="{BEE972FF-EAE9-4396-969D-F4B451E8E005}">
      <dgm:prSet/>
      <dgm:spPr/>
      <dgm:t>
        <a:bodyPr/>
        <a:lstStyle/>
        <a:p>
          <a:endParaRPr lang="ru-RU"/>
        </a:p>
      </dgm:t>
    </dgm:pt>
    <dgm:pt modelId="{1BDF2E2B-E444-4FA0-8645-92A4A1BEB142}" type="sibTrans" cxnId="{BEE972FF-EAE9-4396-969D-F4B451E8E005}">
      <dgm:prSet/>
      <dgm:spPr/>
      <dgm:t>
        <a:bodyPr/>
        <a:lstStyle/>
        <a:p>
          <a:endParaRPr lang="ru-RU"/>
        </a:p>
      </dgm:t>
    </dgm:pt>
    <dgm:pt modelId="{DE478810-598B-4B7B-899E-20AC2CFE202A}" type="pres">
      <dgm:prSet presAssocID="{2DA34B67-C31C-4140-AF36-7F69BEFA033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D7EBEC-1034-4FCD-B135-DD9BCE8A1ECD}" type="pres">
      <dgm:prSet presAssocID="{017D418F-6E8C-47B8-81FC-7A4476494AB0}" presName="linNode" presStyleCnt="0"/>
      <dgm:spPr/>
    </dgm:pt>
    <dgm:pt modelId="{EEE6EC34-CE22-4501-8563-920123FD5FAC}" type="pres">
      <dgm:prSet presAssocID="{017D418F-6E8C-47B8-81FC-7A4476494AB0}" presName="parentShp" presStyleLbl="node1" presStyleIdx="0" presStyleCnt="2" custScaleX="83085" custScaleY="84117" custLinFactNeighborX="-2286" custLinFactNeighborY="-2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0F18B-AB4D-4ABE-A90C-5020D2CAB95D}" type="pres">
      <dgm:prSet presAssocID="{017D418F-6E8C-47B8-81FC-7A4476494AB0}" presName="childShp" presStyleLbl="bgAccFollowNode1" presStyleIdx="0" presStyleCnt="2" custScaleX="1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5097F-4982-4655-824D-5D9B2619BED6}" type="pres">
      <dgm:prSet presAssocID="{93C853CB-2D5D-424F-B1DE-FA8D1C636834}" presName="spacing" presStyleCnt="0"/>
      <dgm:spPr/>
    </dgm:pt>
    <dgm:pt modelId="{61440171-D8BC-416A-9F85-1D3F90924ABC}" type="pres">
      <dgm:prSet presAssocID="{9091DFD4-BFAB-48A3-ABE0-420B104B6BC6}" presName="linNode" presStyleCnt="0"/>
      <dgm:spPr/>
    </dgm:pt>
    <dgm:pt modelId="{CAF70263-491F-4A7A-91E0-508922077E32}" type="pres">
      <dgm:prSet presAssocID="{9091DFD4-BFAB-48A3-ABE0-420B104B6BC6}" presName="parentShp" presStyleLbl="node1" presStyleIdx="1" presStyleCnt="2" custScaleX="91112" custScaleY="81615" custLinFactNeighborX="-3275" custLinFactNeighborY="2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A995F-E92E-4958-BFE9-DE0C4DBDA3A4}" type="pres">
      <dgm:prSet presAssocID="{9091DFD4-BFAB-48A3-ABE0-420B104B6BC6}" presName="childShp" presStyleLbl="bgAccFollowNode1" presStyleIdx="1" presStyleCnt="2" custScaleX="108285" custScaleY="92912" custLinFactNeighborX="-519" custLinFactNeighborY="-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1E4A8-D4E7-420B-B51B-891AE098CE6F}" type="presOf" srcId="{2DA34B67-C31C-4140-AF36-7F69BEFA033F}" destId="{DE478810-598B-4B7B-899E-20AC2CFE202A}" srcOrd="0" destOrd="0" presId="urn:microsoft.com/office/officeart/2005/8/layout/vList6"/>
    <dgm:cxn modelId="{0C5E0877-2568-44A2-90D0-199910ACA91C}" srcId="{2DA34B67-C31C-4140-AF36-7F69BEFA033F}" destId="{017D418F-6E8C-47B8-81FC-7A4476494AB0}" srcOrd="0" destOrd="0" parTransId="{2D3426E9-A991-4917-863A-02FB73F3B518}" sibTransId="{93C853CB-2D5D-424F-B1DE-FA8D1C636834}"/>
    <dgm:cxn modelId="{B976FB5E-19DE-4637-8282-20A829DA5C3A}" srcId="{2DA34B67-C31C-4140-AF36-7F69BEFA033F}" destId="{9091DFD4-BFAB-48A3-ABE0-420B104B6BC6}" srcOrd="1" destOrd="0" parTransId="{CAD77E2E-AAB7-4C19-8EDC-DBC0495597D4}" sibTransId="{C4C730A8-5235-4D6C-9591-4DE0C4F6DE62}"/>
    <dgm:cxn modelId="{570B7778-3D51-4495-8D5A-BC0D83EDA315}" type="presOf" srcId="{17CB271F-E0AA-454E-8325-63A3DBA4CFCF}" destId="{2300F18B-AB4D-4ABE-A90C-5020D2CAB95D}" srcOrd="0" destOrd="0" presId="urn:microsoft.com/office/officeart/2005/8/layout/vList6"/>
    <dgm:cxn modelId="{BEE972FF-EAE9-4396-969D-F4B451E8E005}" srcId="{9091DFD4-BFAB-48A3-ABE0-420B104B6BC6}" destId="{CBACEC4D-D04A-4EF2-A085-71C2453982BD}" srcOrd="1" destOrd="0" parTransId="{8B7AC722-30BC-4814-B70D-84B9425FBBD3}" sibTransId="{1BDF2E2B-E444-4FA0-8645-92A4A1BEB142}"/>
    <dgm:cxn modelId="{F1DF3D8E-7713-4446-8CEE-8BF6613C4FA2}" srcId="{017D418F-6E8C-47B8-81FC-7A4476494AB0}" destId="{17CB271F-E0AA-454E-8325-63A3DBA4CFCF}" srcOrd="0" destOrd="0" parTransId="{DBF2EB9D-FA2F-44DA-B8F5-1281310C5CFD}" sibTransId="{8FE11070-B83E-4EF7-9E70-AA03489D7280}"/>
    <dgm:cxn modelId="{5EFD86C5-E347-46F8-ABA3-52FEA519E62C}" srcId="{9091DFD4-BFAB-48A3-ABE0-420B104B6BC6}" destId="{555845D1-8D0D-4830-AA8D-674B7C819FA0}" srcOrd="0" destOrd="0" parTransId="{6D64D11F-186B-493A-931B-C756D8D53826}" sibTransId="{AEBB5644-78ED-431E-A1A5-FD72DE4CFC75}"/>
    <dgm:cxn modelId="{1DC1B23F-7642-4AB6-BEBB-EE6F134A289A}" type="presOf" srcId="{017D418F-6E8C-47B8-81FC-7A4476494AB0}" destId="{EEE6EC34-CE22-4501-8563-920123FD5FAC}" srcOrd="0" destOrd="0" presId="urn:microsoft.com/office/officeart/2005/8/layout/vList6"/>
    <dgm:cxn modelId="{8E615865-7EE5-4B88-95BB-97A4DEDEFF42}" type="presOf" srcId="{9091DFD4-BFAB-48A3-ABE0-420B104B6BC6}" destId="{CAF70263-491F-4A7A-91E0-508922077E32}" srcOrd="0" destOrd="0" presId="urn:microsoft.com/office/officeart/2005/8/layout/vList6"/>
    <dgm:cxn modelId="{7B6B1A89-F424-4E3B-8906-C9A99B792D0F}" type="presOf" srcId="{44733D03-0F2F-4FEA-89DA-F88B18BB37F5}" destId="{2300F18B-AB4D-4ABE-A90C-5020D2CAB95D}" srcOrd="0" destOrd="1" presId="urn:microsoft.com/office/officeart/2005/8/layout/vList6"/>
    <dgm:cxn modelId="{7B256C29-35EB-4D06-A9B5-5F40642AD6F2}" type="presOf" srcId="{CBACEC4D-D04A-4EF2-A085-71C2453982BD}" destId="{C1BA995F-E92E-4958-BFE9-DE0C4DBDA3A4}" srcOrd="0" destOrd="1" presId="urn:microsoft.com/office/officeart/2005/8/layout/vList6"/>
    <dgm:cxn modelId="{B1FECC31-B53C-462C-857F-A1E65CF76A3B}" srcId="{017D418F-6E8C-47B8-81FC-7A4476494AB0}" destId="{44733D03-0F2F-4FEA-89DA-F88B18BB37F5}" srcOrd="1" destOrd="0" parTransId="{C401FEBC-AB08-4943-A3FC-F23A0FCAE0BF}" sibTransId="{140800DA-FE09-4F30-A484-D1FEE463D9A5}"/>
    <dgm:cxn modelId="{DF7C97CD-0C17-4187-88CB-32164BBF0955}" type="presOf" srcId="{555845D1-8D0D-4830-AA8D-674B7C819FA0}" destId="{C1BA995F-E92E-4958-BFE9-DE0C4DBDA3A4}" srcOrd="0" destOrd="0" presId="urn:microsoft.com/office/officeart/2005/8/layout/vList6"/>
    <dgm:cxn modelId="{776BD8E0-F769-4293-970E-8B1E3ABFF3EE}" type="presParOf" srcId="{DE478810-598B-4B7B-899E-20AC2CFE202A}" destId="{ACD7EBEC-1034-4FCD-B135-DD9BCE8A1ECD}" srcOrd="0" destOrd="0" presId="urn:microsoft.com/office/officeart/2005/8/layout/vList6"/>
    <dgm:cxn modelId="{56265295-8115-4998-94A5-664ED25F219C}" type="presParOf" srcId="{ACD7EBEC-1034-4FCD-B135-DD9BCE8A1ECD}" destId="{EEE6EC34-CE22-4501-8563-920123FD5FAC}" srcOrd="0" destOrd="0" presId="urn:microsoft.com/office/officeart/2005/8/layout/vList6"/>
    <dgm:cxn modelId="{94B2AB6E-8682-4CE5-8053-9EE3F8D33FF3}" type="presParOf" srcId="{ACD7EBEC-1034-4FCD-B135-DD9BCE8A1ECD}" destId="{2300F18B-AB4D-4ABE-A90C-5020D2CAB95D}" srcOrd="1" destOrd="0" presId="urn:microsoft.com/office/officeart/2005/8/layout/vList6"/>
    <dgm:cxn modelId="{4A534EEF-75AC-44EF-8905-34BEF46C6728}" type="presParOf" srcId="{DE478810-598B-4B7B-899E-20AC2CFE202A}" destId="{FBF5097F-4982-4655-824D-5D9B2619BED6}" srcOrd="1" destOrd="0" presId="urn:microsoft.com/office/officeart/2005/8/layout/vList6"/>
    <dgm:cxn modelId="{21B45D4C-0FD2-4B1D-BBA7-E9D0C132389B}" type="presParOf" srcId="{DE478810-598B-4B7B-899E-20AC2CFE202A}" destId="{61440171-D8BC-416A-9F85-1D3F90924ABC}" srcOrd="2" destOrd="0" presId="urn:microsoft.com/office/officeart/2005/8/layout/vList6"/>
    <dgm:cxn modelId="{A7085D1F-F3C5-4EE5-A482-7B1C19776EFB}" type="presParOf" srcId="{61440171-D8BC-416A-9F85-1D3F90924ABC}" destId="{CAF70263-491F-4A7A-91E0-508922077E32}" srcOrd="0" destOrd="0" presId="urn:microsoft.com/office/officeart/2005/8/layout/vList6"/>
    <dgm:cxn modelId="{F371A5A5-3245-4661-AEB2-DA52CE978C65}" type="presParOf" srcId="{61440171-D8BC-416A-9F85-1D3F90924ABC}" destId="{C1BA995F-E92E-4958-BFE9-DE0C4DBDA3A4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EF25473-4EBF-4914-9E8E-61F506828537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F8CD89B-6523-4953-9F45-5B3CEB785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8CD89B-6523-4953-9F45-5B3CEB78579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C464-7DA5-4937-AE09-EF87C3746C33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423D-7564-4FCB-AE90-C75EFA82F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643C-4C7F-4545-9CFC-D7F95764E1B7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0333-0237-432A-BE61-5FCCD6EFC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5153-EEF4-4DB0-8506-61ADE035B371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2EB8-02CC-4785-95B8-21A598116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5A5B-B0C3-4424-BF69-F5AC251340A4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D8F6-18FE-435F-891F-FFDBC9013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7185-603D-478F-ADAE-C5DA5DB599D3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A9F8-6AC2-451A-82B3-3CE9B58F4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78F7-F2AE-4DD6-9600-6402A899523B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4E4C-785B-456E-9562-D8DCA897A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BEFC-B9CE-4922-B9A5-5699E7B123F2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FC10-77FF-48D4-9397-B0318BABD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BABE-D7E1-4269-8B3E-620F34723459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F610-A143-410B-AAA0-1B9EF9146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FBB0E-225C-4D58-87EE-C2F3BCD15366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4011-BE70-418D-9B9A-527E29937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E8F2-F11C-4826-9D51-2A0DE99E4E26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DB0A-910B-4AC0-BEE8-25B6E1B2D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455A-987C-4BDC-850F-0D70C662788B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8F89-A965-4FCF-8194-EF8B9D35A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345EAA-0D0A-4514-9925-924190EE1BCB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751817-DC68-4BB3-B245-C637A4F5E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3rm.info/" TargetMode="External"/><Relationship Id="rId3" Type="http://schemas.openxmlformats.org/officeDocument/2006/relationships/hyperlink" Target="http://pravfilms.ru/" TargetMode="External"/><Relationship Id="rId7" Type="http://schemas.openxmlformats.org/officeDocument/2006/relationships/hyperlink" Target="http://www.pravoslavie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stpeopleofrussia.ru/persona/Sergiy-Radonejskiy/bio" TargetMode="External"/><Relationship Id="rId11" Type="http://schemas.openxmlformats.org/officeDocument/2006/relationships/hyperlink" Target="http://www.stsl.ru/" TargetMode="External"/><Relationship Id="rId5" Type="http://schemas.openxmlformats.org/officeDocument/2006/relationships/hyperlink" Target="http://www.rusidea.org/" TargetMode="External"/><Relationship Id="rId10" Type="http://schemas.openxmlformats.org/officeDocument/2006/relationships/hyperlink" Target="http://solovki-monastyr.ru/" TargetMode="External"/><Relationship Id="rId4" Type="http://schemas.openxmlformats.org/officeDocument/2006/relationships/hyperlink" Target="http://simvol-veri.ru/xp/" TargetMode="External"/><Relationship Id="rId9" Type="http://schemas.openxmlformats.org/officeDocument/2006/relationships/hyperlink" Target="http://www.iosif-vm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313" y="307181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История России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6 класс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129" y="1285860"/>
            <a:ext cx="880087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Церковь и государство</a:t>
            </a:r>
          </a:p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конце 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XV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начале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XVI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14348" y="214290"/>
            <a:ext cx="78581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Монастыри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188" y="6000750"/>
            <a:ext cx="8429625" cy="857250"/>
          </a:xfrm>
        </p:spPr>
        <p:txBody>
          <a:bodyPr/>
          <a:lstStyle/>
          <a:p>
            <a:pPr marL="365125" indent="-255588" algn="ctr" eaLnBrk="1" hangingPunct="1">
              <a:buFont typeface="Wingdings 3" pitchFamily="18" charset="2"/>
              <a:buNone/>
            </a:pPr>
            <a:r>
              <a:rPr lang="ru-RU" dirty="0" smtClean="0"/>
              <a:t> </a:t>
            </a:r>
            <a:r>
              <a:rPr lang="ru-RU" sz="2000" b="1" dirty="0" smtClean="0"/>
              <a:t>Соловецкий монастырь – основан тремя    монахами  на Соловецких островах Белого  моря</a:t>
            </a:r>
          </a:p>
        </p:txBody>
      </p:sp>
      <p:pic>
        <p:nvPicPr>
          <p:cNvPr id="11" name="Picture 2" descr="C:\Documents and Settings\Наталья Юрьевна\Рабочий стол\108_0010210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143000"/>
            <a:ext cx="6624637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http://kemclub.ru/best/3469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214554"/>
            <a:ext cx="607406" cy="40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 стрелкой 21"/>
          <p:cNvCxnSpPr>
            <a:endCxn id="13" idx="0"/>
          </p:cNvCxnSpPr>
          <p:nvPr/>
        </p:nvCxnSpPr>
        <p:spPr>
          <a:xfrm rot="5400000">
            <a:off x="1777128" y="669660"/>
            <a:ext cx="1714511" cy="1375276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14348" y="214290"/>
            <a:ext cx="78581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Монастыри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85750" y="6000750"/>
            <a:ext cx="8501063" cy="714375"/>
          </a:xfrm>
        </p:spPr>
        <p:txBody>
          <a:bodyPr/>
          <a:lstStyle/>
          <a:p>
            <a:pPr marL="365125" indent="-255588" eaLnBrk="1" hangingPunct="1">
              <a:buFont typeface="Wingdings 3" pitchFamily="18" charset="2"/>
              <a:buNone/>
            </a:pPr>
            <a:r>
              <a:rPr lang="ru-RU" dirty="0" smtClean="0"/>
              <a:t> </a:t>
            </a:r>
            <a:r>
              <a:rPr lang="ru-RU" sz="2000" b="1" dirty="0" smtClean="0"/>
              <a:t>В 1479 г. Иосиф Волоцкий основал  </a:t>
            </a:r>
            <a:r>
              <a:rPr lang="ru-RU" sz="2000" b="1" dirty="0" err="1" smtClean="0"/>
              <a:t>Иосифо-Волоколамский</a:t>
            </a:r>
            <a:r>
              <a:rPr lang="ru-RU" sz="2000" b="1" dirty="0" smtClean="0"/>
              <a:t> монастырь</a:t>
            </a:r>
          </a:p>
          <a:p>
            <a:pPr marL="365125" indent="-255588" algn="ctr" eaLnBrk="1" hangingPunct="1">
              <a:buFont typeface="Wingdings 3" pitchFamily="18" charset="2"/>
              <a:buNone/>
            </a:pPr>
            <a:endParaRPr lang="ru-RU" sz="2000" b="1" dirty="0" smtClean="0"/>
          </a:p>
        </p:txBody>
      </p:sp>
      <p:pic>
        <p:nvPicPr>
          <p:cNvPr id="5" name="Picture 3" descr="C:\Documents and Settings\Наталья Юрьевна\Рабочий стол\43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4429308" cy="332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temples.ru/private/f000101/108_000135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357298"/>
            <a:ext cx="4229072" cy="3171804"/>
          </a:xfrm>
          <a:prstGeom prst="rect">
            <a:avLst/>
          </a:prstGeom>
          <a:noFill/>
        </p:spPr>
      </p:pic>
      <p:pic>
        <p:nvPicPr>
          <p:cNvPr id="10" name="Picture 5" descr="C:\Documents and Settings\Наталья Юрьевна\Рабочий стол\XOAYCA1I77XHCAMDHT6UCAD431Q0CARFLD4GCAHSC0INCAX1LTOGCALHM846CA60C7VSCA1LGCRQCA8CPAE2CAJQZSX4CAD3YXKBCAX4J0D0CAHEJG5DCANAQOROCAJ4YC3RCARSNXA2CATY8P1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357298"/>
            <a:ext cx="184308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Documents and Settings\Наталья Юрьевна\Рабочий стол\sobor4al-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29" y="3214686"/>
            <a:ext cx="571517" cy="5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>
            <a:off x="2000232" y="2643182"/>
            <a:ext cx="1500075" cy="85725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14348" y="214290"/>
            <a:ext cx="78581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Монастыри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4282" y="5786454"/>
            <a:ext cx="7786687" cy="714375"/>
          </a:xfrm>
        </p:spPr>
        <p:txBody>
          <a:bodyPr/>
          <a:lstStyle/>
          <a:p>
            <a:pPr marL="365125" indent="-255588" eaLnBrk="1" hangingPunct="1">
              <a:buFont typeface="Wingdings 3" pitchFamily="18" charset="2"/>
              <a:buNone/>
            </a:pPr>
            <a:r>
              <a:rPr lang="ru-RU" dirty="0" smtClean="0"/>
              <a:t> </a:t>
            </a:r>
            <a:r>
              <a:rPr lang="ru-RU" sz="2000" b="1" dirty="0" smtClean="0"/>
              <a:t>В </a:t>
            </a:r>
            <a:r>
              <a:rPr lang="en-US" sz="2000" b="1" dirty="0" smtClean="0"/>
              <a:t>XIV</a:t>
            </a:r>
            <a:r>
              <a:rPr lang="ru-RU" sz="2000" b="1" dirty="0" smtClean="0"/>
              <a:t> в. Сергий Радонежский основал  Троице-Сергиев монастырь</a:t>
            </a:r>
          </a:p>
          <a:p>
            <a:pPr marL="365125" indent="-255588" algn="ctr" eaLnBrk="1" hangingPunct="1">
              <a:buFont typeface="Wingdings 3" pitchFamily="18" charset="2"/>
              <a:buNone/>
            </a:pPr>
            <a:endParaRPr lang="ru-RU" sz="2000" b="1" dirty="0" smtClean="0"/>
          </a:p>
        </p:txBody>
      </p:sp>
      <p:pic>
        <p:nvPicPr>
          <p:cNvPr id="8" name="Picture 2" descr="C:\Documents and Settings\Наталья Юрьевна\Рабочий стол\sobor4al-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826555" cy="37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img0.liveinternet.ru/images/attach/c/7/94/696/94696374_ya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4554680" cy="3714776"/>
          </a:xfrm>
          <a:prstGeom prst="rect">
            <a:avLst/>
          </a:prstGeom>
          <a:noFill/>
        </p:spPr>
      </p:pic>
      <p:pic>
        <p:nvPicPr>
          <p:cNvPr id="11" name="Picture 3" descr="C:\Documents and Settings\Наталья Юрьевна\Рабочий стол\1a67bae2e683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214554"/>
            <a:ext cx="2938463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 descr="Кирил-Белозер_монасты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29" y="1888864"/>
            <a:ext cx="785819" cy="4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 стрелкой 29"/>
          <p:cNvCxnSpPr>
            <a:endCxn id="17" idx="2"/>
          </p:cNvCxnSpPr>
          <p:nvPr/>
        </p:nvCxnSpPr>
        <p:spPr>
          <a:xfrm rot="5400000" flipH="1" flipV="1">
            <a:off x="3020752" y="2770730"/>
            <a:ext cx="1352265" cy="392909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85786" y="214290"/>
            <a:ext cx="7643866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Особенности жизни русских монастыре в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XV-XVI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42844" y="1643050"/>
          <a:ext cx="9001157" cy="400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28"/>
                <a:gridCol w="1004004"/>
                <a:gridCol w="1442012"/>
                <a:gridCol w="1745593"/>
                <a:gridCol w="1509715"/>
                <a:gridCol w="1571605"/>
              </a:tblGrid>
              <a:tr h="10313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Лидер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Идеал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Объяснение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Отношение к власти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Отношение власти к ним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74788"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Нестяжатели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94379"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Иосифляне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57356" y="3000372"/>
            <a:ext cx="1000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Нил </a:t>
            </a:r>
            <a:r>
              <a:rPr lang="ru-RU" sz="1600" dirty="0" err="1" smtClean="0"/>
              <a:t>Сорский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4071942"/>
            <a:ext cx="100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Иосиф </a:t>
            </a:r>
          </a:p>
          <a:p>
            <a:r>
              <a:rPr lang="ru-RU" sz="1600" dirty="0" err="1" smtClean="0"/>
              <a:t>Волоц</a:t>
            </a:r>
            <a:r>
              <a:rPr lang="ru-RU" sz="1600" dirty="0" smtClean="0"/>
              <a:t>- </a:t>
            </a:r>
          </a:p>
          <a:p>
            <a:r>
              <a:rPr lang="ru-RU" sz="1600" dirty="0" smtClean="0"/>
              <a:t> кий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3071810"/>
            <a:ext cx="119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Бедность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4286256"/>
            <a:ext cx="124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Богатство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2786058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Богатство мешает служить Богу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57687" y="4071942"/>
            <a:ext cx="171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Богатство помогает служить Богу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72198" y="2714620"/>
            <a:ext cx="1454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сильную власть Великого князя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3929066"/>
            <a:ext cx="1500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Власть церкви выше власти князя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42206" y="2714620"/>
            <a:ext cx="1601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Иван </a:t>
            </a:r>
            <a:r>
              <a:rPr lang="en-US" sz="1600" dirty="0" smtClean="0"/>
              <a:t>III</a:t>
            </a:r>
            <a:r>
              <a:rPr lang="ru-RU" sz="1600" dirty="0" smtClean="0"/>
              <a:t> поддерживал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41529" y="4071942"/>
            <a:ext cx="1502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Василий </a:t>
            </a:r>
            <a:r>
              <a:rPr lang="en-US" sz="1600" dirty="0" smtClean="0"/>
              <a:t>III</a:t>
            </a:r>
            <a:r>
              <a:rPr lang="ru-RU" sz="1600" dirty="0" smtClean="0"/>
              <a:t> поддерживал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85786" y="214290"/>
            <a:ext cx="764386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Нил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Сорский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6143644"/>
            <a:ext cx="7715304" cy="571504"/>
          </a:xfrm>
        </p:spPr>
        <p:txBody>
          <a:bodyPr/>
          <a:lstStyle/>
          <a:p>
            <a:pPr marL="365125" indent="-255588" algn="ctr" eaLnBrk="1" hangingPunct="1">
              <a:buFont typeface="Wingdings 3" pitchFamily="18" charset="2"/>
              <a:buNone/>
            </a:pPr>
            <a:r>
              <a:rPr lang="ru-RU" sz="2000" b="1" dirty="0" smtClean="0"/>
              <a:t>Нил </a:t>
            </a:r>
            <a:r>
              <a:rPr lang="ru-RU" sz="2000" b="1" dirty="0" err="1" smtClean="0"/>
              <a:t>Сорский</a:t>
            </a:r>
            <a:r>
              <a:rPr lang="ru-RU" sz="2000" b="1" dirty="0" smtClean="0"/>
              <a:t> (Николай Федорович Майков)</a:t>
            </a:r>
          </a:p>
        </p:txBody>
      </p:sp>
      <p:pic>
        <p:nvPicPr>
          <p:cNvPr id="49154" name="Picture 2" descr="http://www.logoslovo.ru/media/pic_middle/4/12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5381620" cy="3767134"/>
          </a:xfrm>
          <a:prstGeom prst="rect">
            <a:avLst/>
          </a:prstGeom>
          <a:noFill/>
        </p:spPr>
      </p:pic>
      <p:pic>
        <p:nvPicPr>
          <p:cNvPr id="49156" name="Picture 4" descr="http://www.sfi.ru/typo3temp/pics/b48b7833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214422"/>
            <a:ext cx="3333750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85786" y="214290"/>
            <a:ext cx="764386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Иосиф Волоцкий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6143644"/>
            <a:ext cx="7715304" cy="571504"/>
          </a:xfrm>
        </p:spPr>
        <p:txBody>
          <a:bodyPr/>
          <a:lstStyle/>
          <a:p>
            <a:pPr marL="365125" indent="-255588" algn="ctr" eaLnBrk="1" hangingPunct="1">
              <a:buFont typeface="Wingdings 3" pitchFamily="18" charset="2"/>
              <a:buNone/>
            </a:pPr>
            <a:r>
              <a:rPr lang="ru-RU" sz="2000" b="1" dirty="0" smtClean="0"/>
              <a:t>Иосиф Волоцкий (Иван Иванович Санин)</a:t>
            </a:r>
          </a:p>
        </p:txBody>
      </p:sp>
      <p:pic>
        <p:nvPicPr>
          <p:cNvPr id="48130" name="Picture 2" descr="http://img1.liveinternet.ru/images/attach/c/2/72/833/72833438_Bez_imen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4863213" cy="4357718"/>
          </a:xfrm>
          <a:prstGeom prst="rect">
            <a:avLst/>
          </a:prstGeom>
          <a:noFill/>
        </p:spPr>
      </p:pic>
      <p:pic>
        <p:nvPicPr>
          <p:cNvPr id="48132" name="Picture 4" descr="http://mposm.ru/Iosif_Voloz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158879"/>
            <a:ext cx="3595686" cy="4395726"/>
          </a:xfrm>
          <a:prstGeom prst="rect">
            <a:avLst/>
          </a:prstGeom>
          <a:noFill/>
        </p:spPr>
      </p:pic>
      <p:pic>
        <p:nvPicPr>
          <p:cNvPr id="48134" name="Picture 6" descr="http://www.lipilin.ru/fotowork/2009/fotowork142/fotowork142.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929066"/>
            <a:ext cx="3286147" cy="219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85786" y="214290"/>
            <a:ext cx="764386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Нестяжатели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6143644"/>
            <a:ext cx="7715304" cy="571504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ru-RU" sz="2000" b="1" dirty="0" smtClean="0"/>
              <a:t>Кирилло-Белозерский монастырь</a:t>
            </a:r>
            <a:endParaRPr lang="ru-RU" sz="2000" b="1" dirty="0"/>
          </a:p>
        </p:txBody>
      </p:sp>
      <p:pic>
        <p:nvPicPr>
          <p:cNvPr id="6" name="Picture 9" descr="Кирил-Белозер_монастыр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914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714500"/>
            <a:ext cx="3571875" cy="8572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присоединение Твери к Москве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77153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знаний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85750" y="2786063"/>
            <a:ext cx="4000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dirty="0"/>
              <a:t>Присоединение Новгорода к Москве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57188" y="3714750"/>
            <a:ext cx="29289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dirty="0"/>
              <a:t>издание Судебника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85750" y="4786313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dirty="0"/>
              <a:t>освобождение от ига Золотой Орды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4000500" y="2786063"/>
            <a:ext cx="2357438" cy="10715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6500813" y="3071813"/>
            <a:ext cx="2347912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 bwMode="auto">
          <a:xfrm>
            <a:off x="4000500" y="3929063"/>
            <a:ext cx="2338388" cy="981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 bwMode="auto">
          <a:xfrm>
            <a:off x="6715125" y="1643063"/>
            <a:ext cx="2214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4000500" y="5072063"/>
            <a:ext cx="2357438" cy="1000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 bwMode="auto">
          <a:xfrm>
            <a:off x="6643688" y="4071938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1497г.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6643688" y="2857500"/>
            <a:ext cx="2286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1478г.</a:t>
            </a: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 bwMode="auto">
          <a:xfrm>
            <a:off x="6643688" y="1643063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1485г.</a:t>
            </a: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6715125" y="5214938"/>
            <a:ext cx="2000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1480г.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4000496" y="1643050"/>
            <a:ext cx="2357438" cy="10715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7" grpId="0"/>
      <p:bldP spid="8" grpId="0"/>
      <p:bldP spid="9" grpId="0"/>
      <p:bldP spid="22" grpId="0" animBg="1"/>
      <p:bldP spid="24" grpId="0" animBg="1"/>
      <p:bldP spid="26" grpId="0" animBg="1"/>
      <p:bldP spid="27" grpId="0"/>
      <p:bldP spid="29" grpId="0"/>
      <p:bldP spid="30" grpId="0"/>
      <p:bldP spid="31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 descr="http://dvorec.ru/dll_image/1335602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786190"/>
            <a:ext cx="357190" cy="237944"/>
          </a:xfrm>
          <a:prstGeom prst="rect">
            <a:avLst/>
          </a:prstGeom>
          <a:noFill/>
        </p:spPr>
      </p:pic>
      <p:cxnSp>
        <p:nvCxnSpPr>
          <p:cNvPr id="24" name="Прямая со стрелкой 23"/>
          <p:cNvCxnSpPr/>
          <p:nvPr/>
        </p:nvCxnSpPr>
        <p:spPr>
          <a:xfrm rot="16200000" flipH="1">
            <a:off x="2857488" y="2786058"/>
            <a:ext cx="1500198" cy="35719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85786" y="214290"/>
            <a:ext cx="764386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Ереси: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Содержимое 1"/>
          <p:cNvSpPr txBox="1">
            <a:spLocks/>
          </p:cNvSpPr>
          <p:nvPr/>
        </p:nvSpPr>
        <p:spPr bwMode="auto">
          <a:xfrm>
            <a:off x="3286116" y="1142985"/>
            <a:ext cx="55530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543957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" descr="C:\Documents and Settings\Наталья Юрьевна\Рабочий стол\mos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142852"/>
            <a:ext cx="1071570" cy="150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Documents and Settings\Наталья Юрьевна\Рабочий стол\bogolub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42852"/>
            <a:ext cx="1492769" cy="119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85786" y="214290"/>
            <a:ext cx="764386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Запоминаем термины: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одержимое 1"/>
          <p:cNvSpPr>
            <a:spLocks noGrp="1"/>
          </p:cNvSpPr>
          <p:nvPr>
            <p:ph idx="1"/>
          </p:nvPr>
        </p:nvSpPr>
        <p:spPr>
          <a:xfrm>
            <a:off x="3143240" y="2643182"/>
            <a:ext cx="5757874" cy="1214446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греч.слова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«выбор, мнение»)-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учение, отклоняющееся от официальной церковной доктрины</a:t>
            </a:r>
          </a:p>
          <a:p>
            <a:pPr algn="just"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786058"/>
            <a:ext cx="23574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Ересь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1643050"/>
            <a:ext cx="32861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Благотворительность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одержимое 1"/>
          <p:cNvSpPr txBox="1">
            <a:spLocks/>
          </p:cNvSpPr>
          <p:nvPr/>
        </p:nvSpPr>
        <p:spPr bwMode="auto">
          <a:xfrm>
            <a:off x="3286116" y="1142985"/>
            <a:ext cx="55530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1500174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2400" b="1" dirty="0" smtClean="0"/>
              <a:t>Оказание  материальной помощи бедным из милости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714884"/>
            <a:ext cx="23574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Дьякон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4643446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2400" b="1" dirty="0" smtClean="0"/>
              <a:t>Низший чин православной церкви, помощник священника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5857892"/>
            <a:ext cx="23574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Старец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857892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2400" b="1" dirty="0" smtClean="0"/>
              <a:t>Пожилой монах, отшельник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3786190"/>
            <a:ext cx="23574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еретик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3929066"/>
            <a:ext cx="5286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2400" b="1" dirty="0" smtClean="0"/>
              <a:t>Сторонник ереси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"/>
          <p:cNvSpPr txBox="1">
            <a:spLocks/>
          </p:cNvSpPr>
          <p:nvPr/>
        </p:nvSpPr>
        <p:spPr bwMode="auto">
          <a:xfrm>
            <a:off x="3286116" y="1142985"/>
            <a:ext cx="55530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42852"/>
            <a:ext cx="71408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«Москва –Третий Рим»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2230" name="Picture 6" descr="http://www.prihod-moscow-yam.ru/storage/SCContent/646/image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2657475" cy="3057526"/>
          </a:xfrm>
          <a:prstGeom prst="rect">
            <a:avLst/>
          </a:prstGeom>
          <a:noFill/>
        </p:spPr>
      </p:pic>
      <p:pic>
        <p:nvPicPr>
          <p:cNvPr id="16" name="Picture 3" descr="C:\Documents and Settings\Наталья Юрьевна\Рабочий стол\fil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928934"/>
            <a:ext cx="3000396" cy="367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dvorec.ru/dll_image/13356021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286256"/>
            <a:ext cx="3465155" cy="2308327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000628" y="928671"/>
            <a:ext cx="3929090" cy="378621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Три центра христианства: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Рим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Константинополь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Москва-третий Рим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14414" y="142852"/>
            <a:ext cx="71408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«Москва –Третий Рим»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7" descr="orel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4000504"/>
            <a:ext cx="5334004" cy="2667002"/>
          </a:xfrm>
          <a:prstGeom prst="rect">
            <a:avLst/>
          </a:prstGeom>
        </p:spPr>
      </p:pic>
      <p:sp>
        <p:nvSpPr>
          <p:cNvPr id="17" name="Содержимое 1"/>
          <p:cNvSpPr txBox="1">
            <a:spLocks/>
          </p:cNvSpPr>
          <p:nvPr/>
        </p:nvSpPr>
        <p:spPr bwMode="auto">
          <a:xfrm>
            <a:off x="1428728" y="1357299"/>
            <a:ext cx="60722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Верность православию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Центр христианства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Моральная ответственность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Защита православных народов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1"/>
          <p:cNvSpPr txBox="1">
            <a:spLocks/>
          </p:cNvSpPr>
          <p:nvPr/>
        </p:nvSpPr>
        <p:spPr bwMode="auto">
          <a:xfrm>
            <a:off x="214282" y="2000240"/>
            <a:ext cx="2714644" cy="44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1"/>
          <p:cNvSpPr txBox="1">
            <a:spLocks/>
          </p:cNvSpPr>
          <p:nvPr/>
        </p:nvSpPr>
        <p:spPr bwMode="auto">
          <a:xfrm>
            <a:off x="500034" y="1357298"/>
            <a:ext cx="14287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4.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http://kemclub.ru/best/3469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238556"/>
            <a:ext cx="500066" cy="33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Наталья Юрьевна\Рабочий стол\108_0010210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1" y="214290"/>
            <a:ext cx="52390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Наталья Юрьевна\Рабочий стол\sobor4al-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286124"/>
            <a:ext cx="428628" cy="42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Кирил-Белозер_монастыр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857364"/>
            <a:ext cx="707789" cy="3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dvorec.ru/dll_image/13356021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786190"/>
            <a:ext cx="357190" cy="237944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>
            <a:stCxn id="15" idx="2"/>
            <a:endCxn id="13" idx="0"/>
          </p:cNvCxnSpPr>
          <p:nvPr/>
        </p:nvCxnSpPr>
        <p:spPr>
          <a:xfrm rot="5400000">
            <a:off x="2279942" y="827556"/>
            <a:ext cx="1595638" cy="1226363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2"/>
            <a:endCxn id="16" idx="1"/>
          </p:cNvCxnSpPr>
          <p:nvPr/>
        </p:nvCxnSpPr>
        <p:spPr>
          <a:xfrm rot="16200000" flipH="1">
            <a:off x="2553881" y="2482441"/>
            <a:ext cx="928685" cy="1107289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6" idx="0"/>
            <a:endCxn id="17" idx="2"/>
          </p:cNvCxnSpPr>
          <p:nvPr/>
        </p:nvCxnSpPr>
        <p:spPr>
          <a:xfrm rot="16200000" flipV="1">
            <a:off x="3251280" y="2751221"/>
            <a:ext cx="1066510" cy="3295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 flipV="1">
            <a:off x="3857620" y="3500438"/>
            <a:ext cx="500066" cy="428628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олнце 53"/>
          <p:cNvSpPr/>
          <p:nvPr/>
        </p:nvSpPr>
        <p:spPr>
          <a:xfrm>
            <a:off x="1857356" y="2071678"/>
            <a:ext cx="214314" cy="214314"/>
          </a:xfrm>
          <a:prstGeom prst="sun">
            <a:avLst>
              <a:gd name="adj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>
            <a:endCxn id="15" idx="1"/>
          </p:cNvCxnSpPr>
          <p:nvPr/>
        </p:nvCxnSpPr>
        <p:spPr>
          <a:xfrm rot="5400000" flipH="1" flipV="1">
            <a:off x="1893073" y="535765"/>
            <a:ext cx="1643078" cy="1428757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6200000" flipH="1">
            <a:off x="3607587" y="2750339"/>
            <a:ext cx="1285884" cy="214314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00100" y="142852"/>
            <a:ext cx="73551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Содержимое 1"/>
          <p:cNvSpPr txBox="1">
            <a:spLocks/>
          </p:cNvSpPr>
          <p:nvPr/>
        </p:nvSpPr>
        <p:spPr bwMode="auto">
          <a:xfrm>
            <a:off x="1428728" y="1357299"/>
            <a:ext cx="60722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1"/>
          <p:cNvSpPr txBox="1">
            <a:spLocks/>
          </p:cNvSpPr>
          <p:nvPr/>
        </p:nvSpPr>
        <p:spPr bwMode="auto">
          <a:xfrm>
            <a:off x="285720" y="1142985"/>
            <a:ext cx="82868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829196"/>
          </a:xfrm>
        </p:spPr>
        <p:txBody>
          <a:bodyPr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Параграф 22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Составить вопросы к «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Да-нет-ке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Сделать презентацию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 любом монастыре.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58259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Интернет-ресурсы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458" name="Содержимое 4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571504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http://pravfilms.ru/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http://simvol-veri.ru/xp/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http://www.rusidea.org/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http://www.bestpeopleofrussia.ru/persona/Sergiy-Radonejskiy/bio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http://www.pravoslavie.ru/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http://3rm.info/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http://www.iosif-vm.ru/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http://solovki-monastyr.ru/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http://www.stsl.ru/#ad-image-0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714500"/>
            <a:ext cx="2357438" cy="685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Кормление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5" y="1600200"/>
            <a:ext cx="4572000" cy="82867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денежный сбор с крестьян при уходе от феодала в Юрьев день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77153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знаний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14313" y="2786063"/>
            <a:ext cx="2714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Местничество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85750" y="3714750"/>
            <a:ext cx="23574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Налоги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85750" y="4786313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Пожилое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28625" y="5786438"/>
            <a:ext cx="1928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Поместье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 bwMode="auto">
          <a:xfrm>
            <a:off x="4429125" y="2571750"/>
            <a:ext cx="4500563" cy="928688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b="1" dirty="0"/>
              <a:t>установленные государством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b="1" dirty="0"/>
              <a:t>обязательные платежи, взимаемые с 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b="1" dirty="0"/>
              <a:t>населения</a:t>
            </a:r>
            <a:endParaRPr lang="ru-RU" b="1" dirty="0">
              <a:latin typeface="+mn-lt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 bwMode="auto">
          <a:xfrm>
            <a:off x="4429125" y="3571875"/>
            <a:ext cx="4500563" cy="785813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b="1" dirty="0"/>
              <a:t>система содержания должностных лиц за счет местного населения</a:t>
            </a:r>
            <a:endParaRPr lang="ru-RU" b="1" dirty="0">
              <a:latin typeface="+mn-lt"/>
            </a:endParaRP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 bwMode="auto">
          <a:xfrm>
            <a:off x="4429125" y="4286250"/>
            <a:ext cx="45005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1700" b="1">
                <a:cs typeface="Arial" charset="0"/>
              </a:rPr>
              <a:t>условное земельное держание,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1700" b="1">
                <a:cs typeface="Arial" charset="0"/>
              </a:rPr>
              <a:t>Даваемое за военную или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1700" b="1">
                <a:cs typeface="Arial" charset="0"/>
              </a:rPr>
              <a:t>Государственную службу без права продажи,обмена, наследования</a:t>
            </a:r>
          </a:p>
        </p:txBody>
      </p:sp>
      <p:sp>
        <p:nvSpPr>
          <p:cNvPr id="14" name="Содержимое 5"/>
          <p:cNvSpPr txBox="1">
            <a:spLocks/>
          </p:cNvSpPr>
          <p:nvPr/>
        </p:nvSpPr>
        <p:spPr bwMode="auto">
          <a:xfrm>
            <a:off x="4429125" y="5572125"/>
            <a:ext cx="4714875" cy="1071563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600" b="1" dirty="0"/>
              <a:t>порядок замещения высших должностей в    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600" b="1" dirty="0"/>
              <a:t>зависимости от знатности рода и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600" b="1" dirty="0"/>
              <a:t>важности должности, занимаемой предками</a:t>
            </a:r>
            <a:endParaRPr lang="ru-RU" sz="1600" b="1" dirty="0">
              <a:latin typeface="+mn-lt"/>
            </a:endParaRPr>
          </a:p>
        </p:txBody>
      </p:sp>
      <p:cxnSp>
        <p:nvCxnSpPr>
          <p:cNvPr id="16" name="Прямая со стрелкой 15"/>
          <p:cNvCxnSpPr>
            <a:endCxn id="12" idx="1"/>
          </p:cNvCxnSpPr>
          <p:nvPr/>
        </p:nvCxnSpPr>
        <p:spPr>
          <a:xfrm>
            <a:off x="2500313" y="2071688"/>
            <a:ext cx="1928812" cy="189388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3"/>
            <a:endCxn id="13" idx="1"/>
          </p:cNvCxnSpPr>
          <p:nvPr/>
        </p:nvCxnSpPr>
        <p:spPr>
          <a:xfrm flipV="1">
            <a:off x="2357438" y="4857750"/>
            <a:ext cx="2071687" cy="127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3"/>
            <a:endCxn id="6" idx="1"/>
          </p:cNvCxnSpPr>
          <p:nvPr/>
        </p:nvCxnSpPr>
        <p:spPr>
          <a:xfrm flipV="1">
            <a:off x="2143125" y="2014538"/>
            <a:ext cx="2286000" cy="310038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1"/>
          </p:cNvCxnSpPr>
          <p:nvPr/>
        </p:nvCxnSpPr>
        <p:spPr>
          <a:xfrm flipV="1">
            <a:off x="2143125" y="3035300"/>
            <a:ext cx="2286000" cy="965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2071688" y="3929062"/>
            <a:ext cx="3143250" cy="157162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 build="p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186737" cy="5643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latin typeface="Arial" charset="0"/>
                <a:cs typeface="Arial" charset="0"/>
              </a:rPr>
              <a:t>Вставьте вместо пропусков.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		Иван III провозгласил себя ______________________, подчеркивая тем самым, что он держит землю сам, не подчиняясь власти ордынских ханов. На торжественных приемах он восседал на греческом троне, подаренном Палеологами. Иван III стал появляться со _____________и_______________.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643050"/>
            <a:ext cx="335758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самодержцем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72074"/>
            <a:ext cx="321471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скипетром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000636"/>
            <a:ext cx="328614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державой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8143932" cy="34290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…Прошли века, и там, где прежде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Была лесов дремучих ширь,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Стал в белокаменной одежде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Оплотом веры монастырь….</a:t>
            </a:r>
          </a:p>
          <a:p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313" y="307181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История России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6 класс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129" y="1285860"/>
            <a:ext cx="880087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Церковь и государство</a:t>
            </a:r>
          </a:p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конце 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XV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начале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XVI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65038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олнце 14"/>
          <p:cNvSpPr/>
          <p:nvPr/>
        </p:nvSpPr>
        <p:spPr>
          <a:xfrm>
            <a:off x="2428860" y="2000240"/>
            <a:ext cx="428628" cy="428628"/>
          </a:xfrm>
          <a:prstGeom prst="su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500313" y="357188"/>
            <a:ext cx="6429375" cy="1857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-</a:t>
            </a:r>
            <a:r>
              <a:rPr lang="ru-RU" sz="3000" smtClean="0"/>
              <a:t>Собор русского православного духовенства избрал митрополитом рязанского епископа Иону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57166"/>
            <a:ext cx="22044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1448г.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357430"/>
            <a:ext cx="20441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1453г</a:t>
            </a:r>
          </a:p>
        </p:txBody>
      </p:sp>
      <p:pic>
        <p:nvPicPr>
          <p:cNvPr id="37890" name="Picture 2" descr="http://kemclub.ru/best/3469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071938"/>
            <a:ext cx="41814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929188" y="5715000"/>
            <a:ext cx="2500312" cy="868363"/>
          </a:xfrm>
        </p:spPr>
        <p:txBody>
          <a:bodyPr/>
          <a:lstStyle/>
          <a:p>
            <a:r>
              <a:rPr lang="ru-RU" sz="1800" b="1" smtClean="0"/>
              <a:t>Церковь Петра и Павла в Кожевниках в Новгороде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2500313" y="2357438"/>
            <a:ext cx="6429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-</a:t>
            </a:r>
            <a:r>
              <a:rPr lang="ru-RU" sz="2800" dirty="0">
                <a:latin typeface="+mj-lt"/>
                <a:ea typeface="+mj-ea"/>
                <a:cs typeface="+mj-cs"/>
              </a:rPr>
              <a:t>Русская церковь перестала зависеть от греческой и получила полную самостоятельность.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65038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олнце 14"/>
          <p:cNvSpPr/>
          <p:nvPr/>
        </p:nvSpPr>
        <p:spPr>
          <a:xfrm>
            <a:off x="2428860" y="2071678"/>
            <a:ext cx="357190" cy="357190"/>
          </a:xfrm>
          <a:prstGeom prst="su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2428860" y="785794"/>
            <a:ext cx="1571636" cy="1000132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Documents and Settings\Наталья Юрьевна\Рабочий стол\108_001021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78597"/>
            <a:ext cx="571504" cy="42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2867</TotalTime>
  <Words>454</Words>
  <Application>Microsoft Office PowerPoint</Application>
  <PresentationFormat>Экран (4:3)</PresentationFormat>
  <Paragraphs>134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Церковь Петра и Павла в Кожевниках в Новгороде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Светланка</cp:lastModifiedBy>
  <cp:revision>140</cp:revision>
  <dcterms:modified xsi:type="dcterms:W3CDTF">2015-01-07T21:06:27Z</dcterms:modified>
</cp:coreProperties>
</file>